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4"/>
  </p:notesMasterIdLst>
  <p:sldIdLst>
    <p:sldId id="256" r:id="rId5"/>
    <p:sldId id="2904" r:id="rId6"/>
    <p:sldId id="257" r:id="rId7"/>
    <p:sldId id="260" r:id="rId8"/>
    <p:sldId id="2906" r:id="rId9"/>
    <p:sldId id="2905" r:id="rId10"/>
    <p:sldId id="2907" r:id="rId11"/>
    <p:sldId id="2908" r:id="rId12"/>
    <p:sldId id="290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645"/>
    <a:srgbClr val="BEBEBE"/>
    <a:srgbClr val="BE504F"/>
    <a:srgbClr val="9C4041"/>
    <a:srgbClr val="A06E6D"/>
    <a:srgbClr val="FFFFCC"/>
    <a:srgbClr val="3FB7A3"/>
    <a:srgbClr val="CEE753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5391" autoAdjust="0"/>
  </p:normalViewPr>
  <p:slideViewPr>
    <p:cSldViewPr snapToGrid="0">
      <p:cViewPr varScale="1">
        <p:scale>
          <a:sx n="29" d="100"/>
          <a:sy n="29" d="100"/>
        </p:scale>
        <p:origin x="1642" y="2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either use this as a group activity and share on a projector or print out copies provided on the website for participants to cut and paste the pictures on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2208-2738-42BA-A378-D0DC7660E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either use this as a group activity and share on a projector or print out copies provided on the website for students to cut and paste the pictures on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2208-2738-42BA-A378-D0DC7660E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1D2C-449E-459C-8E05-44041B4B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9C3D1FA-FE88-4F41-82DA-DADDD89A5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40BF15B-B8DC-45DE-92DC-3C5ED1A4A770}"/>
              </a:ext>
            </a:extLst>
          </p:cNvPr>
          <p:cNvSpPr txBox="1"/>
          <p:nvPr/>
        </p:nvSpPr>
        <p:spPr>
          <a:xfrm>
            <a:off x="4969420" y="2150279"/>
            <a:ext cx="5983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</a:t>
            </a:r>
            <a:r>
              <a:rPr lang="en-US" sz="6000" dirty="0" err="1">
                <a:solidFill>
                  <a:schemeClr val="accent2"/>
                </a:solidFill>
                <a:latin typeface="Eras Bold ITC" panose="020B0907030504020204" pitchFamily="34" charset="0"/>
              </a:rPr>
              <a:t>Doubler</a:t>
            </a:r>
            <a:endParaRPr lang="en-US" sz="6000" dirty="0">
              <a:solidFill>
                <a:schemeClr val="accent2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827643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rgbClr val="F36C25"/>
                </a:solidFill>
                <a:latin typeface="Eras Bold ITC" panose="020B0602030504020804" pitchFamily="34" charset="77"/>
              </a:rPr>
              <a:t>Week </a:t>
            </a: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Four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39784-5C08-46C4-B7AC-1883CB26F23E}"/>
              </a:ext>
            </a:extLst>
          </p:cNvPr>
          <p:cNvSpPr txBox="1"/>
          <p:nvPr/>
        </p:nvSpPr>
        <p:spPr>
          <a:xfrm>
            <a:off x="4385569" y="5014694"/>
            <a:ext cx="468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accent6"/>
                </a:solidFill>
                <a:latin typeface="Eras Light ITC" panose="020B0402030504020804" pitchFamily="34" charset="0"/>
              </a:rPr>
              <a:t>The </a:t>
            </a:r>
            <a:r>
              <a:rPr lang="en-US" sz="6000" i="1" dirty="0" err="1">
                <a:solidFill>
                  <a:schemeClr val="accent6"/>
                </a:solidFill>
                <a:latin typeface="Eras Light ITC" panose="020B0402030504020804" pitchFamily="34" charset="0"/>
              </a:rPr>
              <a:t>Doubler</a:t>
            </a:r>
            <a:endParaRPr lang="en-US" sz="6000" i="1" dirty="0">
              <a:solidFill>
                <a:schemeClr val="accent6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25FDAD-48A2-4732-9F7F-EA9262DB0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-685"/>
          <a:stretch/>
        </p:blipFill>
        <p:spPr>
          <a:xfrm>
            <a:off x="825624" y="4958260"/>
            <a:ext cx="9614516" cy="2021401"/>
          </a:xfrm>
          <a:prstGeom prst="hexagon">
            <a:avLst>
              <a:gd name="adj" fmla="val 5710"/>
              <a:gd name="vf" fmla="val 115470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2862349" y="30472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Orange Frog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586029" y="1455140"/>
            <a:ext cx="79541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pPr algn="ctr"/>
            <a:r>
              <a:rPr lang="en-US" sz="26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  <a:r>
              <a:rPr lang="en-US" sz="26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I can</a:t>
            </a:r>
            <a:r>
              <a:rPr lang="en-US" sz="2600" dirty="0">
                <a:solidFill>
                  <a:schemeClr val="accent2"/>
                </a:solidFill>
                <a:latin typeface="Eras Medium ITC" panose="020B0602030504020804" pitchFamily="34" charset="0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reflect back on my 21 day challenge and determine the importance of the “</a:t>
            </a:r>
            <a:r>
              <a:rPr lang="en-US" sz="2600" b="0" dirty="0" err="1">
                <a:solidFill>
                  <a:srgbClr val="000000"/>
                </a:solidFill>
                <a:latin typeface="Eras Medium ITC" panose="020B0602030504020804" pitchFamily="34" charset="0"/>
              </a:rPr>
              <a:t>Doubler</a:t>
            </a:r>
            <a:r>
              <a:rPr lang="en-US" sz="26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 Tactic”.</a:t>
            </a:r>
          </a:p>
          <a:p>
            <a:pPr algn="ctr"/>
            <a:endParaRPr lang="en-US" sz="2600" b="0" dirty="0">
              <a:latin typeface="Eras Medium ITC" panose="020B0602030504020804" pitchFamily="34" charset="0"/>
            </a:endParaRPr>
          </a:p>
          <a:p>
            <a:pPr algn="ctr"/>
            <a:r>
              <a:rPr lang="en-US" sz="26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I will</a:t>
            </a:r>
            <a:r>
              <a:rPr lang="en-US" sz="2600" dirty="0">
                <a:solidFill>
                  <a:schemeClr val="accent2"/>
                </a:solidFill>
                <a:latin typeface="Eras Medium ITC" panose="020B0602030504020804" pitchFamily="34" charset="0"/>
              </a:rPr>
              <a:t> </a:t>
            </a:r>
            <a:r>
              <a:rPr lang="en-US" sz="26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being able to look  back and decide where the tactic had an impact on my life or not.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08550FD-CBF1-4BFC-8337-A8466A97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25" y="4550349"/>
            <a:ext cx="2481089" cy="2062162"/>
          </a:xfrm>
          <a:prstGeom prst="flowChartConnector">
            <a:avLst/>
          </a:prstGeom>
        </p:spPr>
      </p:pic>
      <p:sp>
        <p:nvSpPr>
          <p:cNvPr id="14" name="Moon 13">
            <a:extLst>
              <a:ext uri="{FF2B5EF4-FFF2-40B4-BE49-F238E27FC236}">
                <a16:creationId xmlns:a16="http://schemas.microsoft.com/office/drawing/2014/main" id="{F38896A8-5BCC-42D7-9F23-8D0A07A3D5EC}"/>
              </a:ext>
            </a:extLst>
          </p:cNvPr>
          <p:cNvSpPr/>
          <p:nvPr/>
        </p:nvSpPr>
        <p:spPr>
          <a:xfrm rot="19867221">
            <a:off x="918706" y="3481791"/>
            <a:ext cx="853998" cy="4704360"/>
          </a:xfrm>
          <a:prstGeom prst="moon">
            <a:avLst>
              <a:gd name="adj" fmla="val 50301"/>
            </a:avLst>
          </a:prstGeom>
          <a:solidFill>
            <a:srgbClr val="A84645"/>
          </a:solidFill>
          <a:ln>
            <a:solidFill>
              <a:srgbClr val="A8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FA8EA1-B825-4B32-AB3D-F7AA6CC75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2817" flipH="1">
            <a:off x="8600467" y="3219626"/>
            <a:ext cx="2093614" cy="48802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1FF60B-72E4-41D9-9007-EA4AC298D48B}"/>
              </a:ext>
            </a:extLst>
          </p:cNvPr>
          <p:cNvSpPr/>
          <p:nvPr/>
        </p:nvSpPr>
        <p:spPr>
          <a:xfrm>
            <a:off x="0" y="5169064"/>
            <a:ext cx="931958" cy="1640554"/>
          </a:xfrm>
          <a:prstGeom prst="rect">
            <a:avLst/>
          </a:prstGeom>
          <a:solidFill>
            <a:srgbClr val="A84645"/>
          </a:solidFill>
          <a:ln>
            <a:solidFill>
              <a:srgbClr val="A8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3DBCB2F8-AD75-4292-9821-639634A0031D}"/>
              </a:ext>
            </a:extLst>
          </p:cNvPr>
          <p:cNvSpPr/>
          <p:nvPr/>
        </p:nvSpPr>
        <p:spPr>
          <a:xfrm>
            <a:off x="700141" y="5690165"/>
            <a:ext cx="1322772" cy="1276570"/>
          </a:xfrm>
          <a:prstGeom prst="rtTriangle">
            <a:avLst/>
          </a:prstGeom>
          <a:solidFill>
            <a:srgbClr val="A84645"/>
          </a:solidFill>
          <a:ln>
            <a:solidFill>
              <a:srgbClr val="A8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2F622B-7642-43A2-97FD-862105E0F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266434" y="5811075"/>
            <a:ext cx="1347333" cy="11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2753238" y="1306036"/>
            <a:ext cx="7410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Communicate clearly</a:t>
            </a:r>
            <a:endParaRPr lang="en-US" sz="3200" dirty="0">
              <a:solidFill>
                <a:schemeClr val="accent2"/>
              </a:solidFill>
              <a:latin typeface="Eras Medium ITC" panose="020B0602030504020804" pitchFamily="34" charset="0"/>
              <a:ea typeface="Calibri" panose="020F0502020204030204" pitchFamily="34" charset="0"/>
            </a:endParaRPr>
          </a:p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Use information creatively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5482063" y="21771"/>
            <a:ext cx="2868137" cy="1187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i="1" dirty="0">
                <a:solidFill>
                  <a:srgbClr val="3FB7A3"/>
                </a:solidFill>
              </a:rPr>
              <a:t>Skill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F8DEDC1-89B4-4217-88E3-64EBE1CE4A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4" y="3900907"/>
            <a:ext cx="10551736" cy="29570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84D55E-D364-4024-A1B8-A2E57AB30082}"/>
              </a:ext>
            </a:extLst>
          </p:cNvPr>
          <p:cNvSpPr/>
          <p:nvPr/>
        </p:nvSpPr>
        <p:spPr>
          <a:xfrm>
            <a:off x="0" y="3900907"/>
            <a:ext cx="1640264" cy="642813"/>
          </a:xfrm>
          <a:prstGeom prst="rect">
            <a:avLst/>
          </a:prstGeom>
          <a:solidFill>
            <a:srgbClr val="A84645"/>
          </a:solidFill>
          <a:ln>
            <a:solidFill>
              <a:srgbClr val="A8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54B41B78-3519-4AC5-BABD-3BC025810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9350" y="5951329"/>
            <a:ext cx="1845915" cy="9066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E6CCD-8517-4551-92EE-91D929BEC4A8}"/>
              </a:ext>
            </a:extLst>
          </p:cNvPr>
          <p:cNvSpPr txBox="1"/>
          <p:nvPr/>
        </p:nvSpPr>
        <p:spPr>
          <a:xfrm>
            <a:off x="3648722" y="237100"/>
            <a:ext cx="6640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Eras Bold ITC" panose="020B0907030504020204" pitchFamily="34" charset="0"/>
              </a:rPr>
              <a:t>Opening Question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CBB81-119D-4A4E-906C-E69E6B6053A5}"/>
              </a:ext>
            </a:extLst>
          </p:cNvPr>
          <p:cNvSpPr txBox="1"/>
          <p:nvPr/>
        </p:nvSpPr>
        <p:spPr>
          <a:xfrm>
            <a:off x="3424560" y="1301992"/>
            <a:ext cx="64496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What does it mean to be reflective?</a:t>
            </a:r>
            <a:b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Eras Medium ITC" panose="020B0602030504020804" pitchFamily="34" charset="0"/>
              </a:rPr>
              <a:t>OR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Are good at being reflective?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6BFF45F-2A3D-4C4C-91DB-E19F5C7A1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4" y="3678571"/>
            <a:ext cx="12289654" cy="33037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2648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9532ED3-627F-4BFF-BDC1-B79EB05A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2219" b="3097"/>
          <a:stretch/>
        </p:blipFill>
        <p:spPr>
          <a:xfrm>
            <a:off x="-1828800" y="-1184424"/>
            <a:ext cx="15991114" cy="8499623"/>
          </a:xfrm>
          <a:prstGeom prst="ellipse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E060001-7223-474B-BE27-F6C5C501B352}"/>
              </a:ext>
            </a:extLst>
          </p:cNvPr>
          <p:cNvSpPr txBox="1">
            <a:spLocks/>
          </p:cNvSpPr>
          <p:nvPr/>
        </p:nvSpPr>
        <p:spPr>
          <a:xfrm>
            <a:off x="6575596" y="303529"/>
            <a:ext cx="5093265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Thoughts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752EA4-58F5-48E0-B5B7-2BDC0418D9DE}"/>
              </a:ext>
            </a:extLst>
          </p:cNvPr>
          <p:cNvSpPr txBox="1">
            <a:spLocks/>
          </p:cNvSpPr>
          <p:nvPr/>
        </p:nvSpPr>
        <p:spPr>
          <a:xfrm>
            <a:off x="334537" y="1460817"/>
            <a:ext cx="6898951" cy="4716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6BD8E-B90F-4356-80A1-D41B585C9A36}"/>
              </a:ext>
            </a:extLst>
          </p:cNvPr>
          <p:cNvSpPr txBox="1"/>
          <p:nvPr/>
        </p:nvSpPr>
        <p:spPr>
          <a:xfrm>
            <a:off x="323026" y="4839051"/>
            <a:ext cx="11952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2"/>
                  </a:solidFill>
                </a:ln>
                <a:latin typeface="Eras Medium ITC" panose="020B0602030504020804" pitchFamily="34" charset="0"/>
              </a:rPr>
              <a:t>We have talked before about what it means to reflect.  You can reflect by looking in a mirror or looking “behind” you.  Reflecting is a way of looking at the way we do things, and deciding if we should do it the same next time, or change something</a:t>
            </a:r>
            <a:r>
              <a:rPr lang="en-US" sz="2800" dirty="0">
                <a:latin typeface="Eras Medium ITC" panose="020B06020305040208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6142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E68E38-96A6-452E-A33A-16F9CDAB0309}"/>
              </a:ext>
            </a:extLst>
          </p:cNvPr>
          <p:cNvSpPr/>
          <p:nvPr/>
        </p:nvSpPr>
        <p:spPr>
          <a:xfrm>
            <a:off x="0" y="6320901"/>
            <a:ext cx="1642369" cy="537099"/>
          </a:xfrm>
          <a:prstGeom prst="rect">
            <a:avLst/>
          </a:prstGeom>
          <a:solidFill>
            <a:srgbClr val="A84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E6CCD-8517-4551-92EE-91D929BEC4A8}"/>
              </a:ext>
            </a:extLst>
          </p:cNvPr>
          <p:cNvSpPr txBox="1"/>
          <p:nvPr/>
        </p:nvSpPr>
        <p:spPr>
          <a:xfrm>
            <a:off x="3648720" y="0"/>
            <a:ext cx="6640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FB7A3"/>
                </a:solidFill>
                <a:latin typeface="Eras Bold ITC" panose="020B0907030504020204" pitchFamily="34" charset="0"/>
              </a:rPr>
              <a:t>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BE647-12FC-4581-BC5B-93AEE81C9C48}"/>
              </a:ext>
            </a:extLst>
          </p:cNvPr>
          <p:cNvSpPr txBox="1"/>
          <p:nvPr/>
        </p:nvSpPr>
        <p:spPr>
          <a:xfrm>
            <a:off x="3195960" y="804675"/>
            <a:ext cx="7546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/>
                </a:solidFill>
                <a:latin typeface="Eras Medium ITC" panose="020B0602030504020804" pitchFamily="34" charset="0"/>
              </a:rPr>
              <a:t>Today, we are going to look back and reflect on the impact of the tactic.  Not only are we going to do that, but we are going to develop a tool that younger grades could use to show their understanding of the “</a:t>
            </a:r>
            <a:r>
              <a:rPr lang="en-US" sz="3000" dirty="0" err="1">
                <a:solidFill>
                  <a:schemeClr val="accent2"/>
                </a:solidFill>
                <a:latin typeface="Eras Medium ITC" panose="020B0602030504020804" pitchFamily="34" charset="0"/>
              </a:rPr>
              <a:t>Doubler</a:t>
            </a:r>
            <a:r>
              <a:rPr lang="en-US" sz="3000" dirty="0">
                <a:solidFill>
                  <a:schemeClr val="accent2"/>
                </a:solidFill>
                <a:latin typeface="Eras Medium ITC" panose="020B0602030504020804" pitchFamily="34" charset="0"/>
              </a:rPr>
              <a:t>”.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DD7-BDAB-4641-99A9-B616DD21A67B}"/>
              </a:ext>
            </a:extLst>
          </p:cNvPr>
          <p:cNvSpPr txBox="1"/>
          <p:nvPr/>
        </p:nvSpPr>
        <p:spPr>
          <a:xfrm>
            <a:off x="5624001" y="4100649"/>
            <a:ext cx="268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FB7A3"/>
                </a:solidFill>
                <a:latin typeface="Eras Bold ITC" panose="020B0907030504020204" pitchFamily="34" charset="0"/>
              </a:rPr>
              <a:t>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B1E31-49A1-4692-82FA-82ED4FACF69B}"/>
              </a:ext>
            </a:extLst>
          </p:cNvPr>
          <p:cNvSpPr txBox="1"/>
          <p:nvPr/>
        </p:nvSpPr>
        <p:spPr>
          <a:xfrm>
            <a:off x="3195958" y="4799479"/>
            <a:ext cx="7546020" cy="12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Eras Medium ITC" panose="020B0602030504020804" pitchFamily="34" charset="0"/>
              </a:rPr>
              <a:t>Create a Thermometer of Change that ranges from a big difference to a minimal difference.   Explain that when we Glow and Grow, we look back and decide if the tactic made an impact.   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4709CA3-8BE5-4C6A-A1EC-55E3A59698E0}"/>
              </a:ext>
            </a:extLst>
          </p:cNvPr>
          <p:cNvSpPr/>
          <p:nvPr/>
        </p:nvSpPr>
        <p:spPr>
          <a:xfrm>
            <a:off x="-59135" y="4341180"/>
            <a:ext cx="2994709" cy="2516819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828AE72-FBEF-40A2-A2C2-DE8E5F40A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2621227"/>
            <a:ext cx="2183904" cy="31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EA5BFCF-8457-42C3-99DE-4BDCECDE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36" y="218013"/>
            <a:ext cx="2086327" cy="6421974"/>
          </a:xfrm>
          <a:prstGeom prst="rect">
            <a:avLst/>
          </a:prstGeom>
        </p:spPr>
      </p:pic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9286F953-1CEE-4C85-B2FF-CA7025E2B1AC}"/>
              </a:ext>
            </a:extLst>
          </p:cNvPr>
          <p:cNvSpPr/>
          <p:nvPr/>
        </p:nvSpPr>
        <p:spPr>
          <a:xfrm>
            <a:off x="88776" y="5309771"/>
            <a:ext cx="4145873" cy="161925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EB03AEA3-B518-4EEA-875B-77C6FCBDF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1965637"/>
            <a:ext cx="3898022" cy="38181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604ACA-2B40-4AA5-AA5A-BADF0B4496F4}"/>
              </a:ext>
            </a:extLst>
          </p:cNvPr>
          <p:cNvSpPr txBox="1"/>
          <p:nvPr/>
        </p:nvSpPr>
        <p:spPr>
          <a:xfrm>
            <a:off x="6719692" y="4416289"/>
            <a:ext cx="358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Eras Medium ITC" panose="020B0602030504020804" pitchFamily="34" charset="0"/>
              </a:rPr>
              <a:t>I don’t really feel a difference at all.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6E4A1-F8ED-4782-B6AE-6F0400835353}"/>
              </a:ext>
            </a:extLst>
          </p:cNvPr>
          <p:cNvSpPr txBox="1"/>
          <p:nvPr/>
        </p:nvSpPr>
        <p:spPr>
          <a:xfrm>
            <a:off x="6898708" y="3211742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Maybe a little difference.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34556-273E-40E3-9211-244A6A204A2A}"/>
              </a:ext>
            </a:extLst>
          </p:cNvPr>
          <p:cNvSpPr txBox="1"/>
          <p:nvPr/>
        </p:nvSpPr>
        <p:spPr>
          <a:xfrm>
            <a:off x="6792175" y="2007195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EE753"/>
                </a:solidFill>
                <a:latin typeface="Eras Medium ITC" panose="020B0602030504020804" pitchFamily="34" charset="0"/>
              </a:rPr>
              <a:t>I can definitely feel a difference.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D2D7D-A959-4CE8-8C9C-BA7604E4F3A8}"/>
              </a:ext>
            </a:extLst>
          </p:cNvPr>
          <p:cNvSpPr txBox="1"/>
          <p:nvPr/>
        </p:nvSpPr>
        <p:spPr>
          <a:xfrm>
            <a:off x="6795856" y="802648"/>
            <a:ext cx="32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Eras Medium ITC" panose="020B0602030504020804" pitchFamily="34" charset="0"/>
              </a:rPr>
              <a:t>WOW!  What a big difference!</a:t>
            </a:r>
          </a:p>
        </p:txBody>
      </p:sp>
    </p:spTree>
    <p:extLst>
      <p:ext uri="{BB962C8B-B14F-4D97-AF65-F5344CB8AC3E}">
        <p14:creationId xmlns:p14="http://schemas.microsoft.com/office/powerpoint/2010/main" val="304681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C58CA2-95A6-4243-BE87-411130F9D578}"/>
              </a:ext>
            </a:extLst>
          </p:cNvPr>
          <p:cNvSpPr/>
          <p:nvPr/>
        </p:nvSpPr>
        <p:spPr>
          <a:xfrm rot="5400000">
            <a:off x="373970" y="3605447"/>
            <a:ext cx="2598940" cy="2246049"/>
          </a:xfrm>
          <a:prstGeom prst="actionButtonBlank">
            <a:avLst/>
          </a:prstGeom>
          <a:solidFill>
            <a:srgbClr val="BE504F"/>
          </a:solidFill>
          <a:ln w="34925" cmpd="tri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0AB51-E795-423B-868B-39BF1562B0FE}"/>
              </a:ext>
            </a:extLst>
          </p:cNvPr>
          <p:cNvSpPr txBox="1"/>
          <p:nvPr/>
        </p:nvSpPr>
        <p:spPr>
          <a:xfrm>
            <a:off x="3240350" y="648070"/>
            <a:ext cx="5069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  <a:latin typeface="Eras Bold ITC" panose="020B0907030504020204" pitchFamily="34" charset="0"/>
              </a:rPr>
              <a:t>Bonus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72EDF-FEC2-4914-9DB4-1DA7D7F15C58}"/>
              </a:ext>
            </a:extLst>
          </p:cNvPr>
          <p:cNvSpPr txBox="1"/>
          <p:nvPr/>
        </p:nvSpPr>
        <p:spPr>
          <a:xfrm>
            <a:off x="2796465" y="1660124"/>
            <a:ext cx="5956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B050"/>
                </a:solidFill>
                <a:effectLst/>
                <a:latin typeface="Eras Medium ITC" panose="020B0602030504020804" pitchFamily="34" charset="0"/>
              </a:rPr>
              <a:t>Was it difficult for you to reflect?</a:t>
            </a:r>
            <a:endParaRPr lang="en-US" sz="2200" b="0" dirty="0">
              <a:solidFill>
                <a:srgbClr val="00B050"/>
              </a:solidFill>
              <a:effectLst/>
              <a:latin typeface="Eras Medium ITC" panose="020B0602030504020804" pitchFamily="34" charset="0"/>
            </a:endParaRPr>
          </a:p>
          <a:p>
            <a:pPr marL="17145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B050"/>
                </a:solidFill>
                <a:effectLst/>
                <a:latin typeface="Eras Medium ITC" panose="020B0602030504020804" pitchFamily="34" charset="0"/>
              </a:rPr>
              <a:t>Do you think there was an overarching difference made?</a:t>
            </a:r>
            <a:endParaRPr lang="en-US" sz="2200" b="0" dirty="0">
              <a:solidFill>
                <a:srgbClr val="00B050"/>
              </a:solidFill>
              <a:effectLst/>
              <a:latin typeface="Eras Medium ITC" panose="020B0602030504020804" pitchFamily="34" charset="0"/>
            </a:endParaRPr>
          </a:p>
          <a:p>
            <a:pPr marL="17145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B050"/>
                </a:solidFill>
                <a:effectLst/>
                <a:latin typeface="Eras Medium ITC" panose="020B0602030504020804" pitchFamily="34" charset="0"/>
              </a:rPr>
              <a:t>What evidence do you have of a change? </a:t>
            </a:r>
            <a:endParaRPr lang="en-US" sz="2200" b="0" dirty="0">
              <a:solidFill>
                <a:srgbClr val="00B050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4AA7E59B-E91D-4D26-963F-571914F7FEF6}"/>
              </a:ext>
            </a:extLst>
          </p:cNvPr>
          <p:cNvSpPr/>
          <p:nvPr/>
        </p:nvSpPr>
        <p:spPr>
          <a:xfrm>
            <a:off x="7439487" y="4856085"/>
            <a:ext cx="4406284" cy="1986154"/>
          </a:xfrm>
          <a:prstGeom prst="can">
            <a:avLst>
              <a:gd name="adj" fmla="val 50000"/>
            </a:avLst>
          </a:prstGeom>
          <a:solidFill>
            <a:srgbClr val="9C4041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3371946-0555-41AB-A6E4-7B79E52E5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64" y="2577398"/>
            <a:ext cx="2062095" cy="31560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52CAF25E-3AC7-4D5E-9249-9DD9393E6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1" y="3630567"/>
            <a:ext cx="2146824" cy="21028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D5CF8E7-DBD4-4807-9AF8-440632F2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6" y="4052605"/>
            <a:ext cx="1518481" cy="135173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C4EF5F-04E3-4A06-99B8-2A1791616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41">
            <a:off x="10704518" y="2725796"/>
            <a:ext cx="465859" cy="456798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FB349BF-372D-4E49-BF76-EC7FA29DB68C}"/>
              </a:ext>
            </a:extLst>
          </p:cNvPr>
          <p:cNvSpPr/>
          <p:nvPr/>
        </p:nvSpPr>
        <p:spPr>
          <a:xfrm>
            <a:off x="0" y="5404337"/>
            <a:ext cx="2111829" cy="1437902"/>
          </a:xfrm>
          <a:prstGeom prst="rtTriangle">
            <a:avLst/>
          </a:prstGeom>
          <a:solidFill>
            <a:srgbClr val="A84645"/>
          </a:solidFill>
          <a:ln>
            <a:solidFill>
              <a:srgbClr val="A8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53B69B-9E66-425F-A965-7DEFA658E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3" y="2763949"/>
            <a:ext cx="2713317" cy="34880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92908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423</Words>
  <Application>Microsoft Office PowerPoint</Application>
  <PresentationFormat>Widescreen</PresentationFormat>
  <Paragraphs>46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Eras Bold ITC</vt:lpstr>
      <vt:lpstr>Eras Light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34</cp:revision>
  <dcterms:created xsi:type="dcterms:W3CDTF">2021-03-23T18:25:43Z</dcterms:created>
  <dcterms:modified xsi:type="dcterms:W3CDTF">2022-09-19T18:15:30Z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26DEA9F3-D8B8-489E-8A5A-9A0D5ED6CFC7</vt:lpwstr>
  </property>
  <property fmtid="{D5CDD505-2E9C-101B-9397-08002B2CF9AE}" pid="3" name="ArticulatePath">
    <vt:lpwstr>H360 - D - Wk4 - 0.Leader Slides</vt:lpwstr>
  </property>
</Properties>
</file>